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8" r:id="rId1"/>
  </p:sldMasterIdLst>
  <p:notesMasterIdLst>
    <p:notesMasterId r:id="rId14"/>
  </p:notesMasterIdLst>
  <p:sldIdLst>
    <p:sldId id="256" r:id="rId2"/>
    <p:sldId id="265" r:id="rId3"/>
    <p:sldId id="263" r:id="rId4"/>
    <p:sldId id="271" r:id="rId5"/>
    <p:sldId id="264" r:id="rId6"/>
    <p:sldId id="266" r:id="rId7"/>
    <p:sldId id="267" r:id="rId8"/>
    <p:sldId id="268" r:id="rId9"/>
    <p:sldId id="269" r:id="rId10"/>
    <p:sldId id="262" r:id="rId11"/>
    <p:sldId id="270" r:id="rId12"/>
    <p:sldId id="27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C702AE69-151C-4A96-9526-71C98D301C8E}">
          <p14:sldIdLst>
            <p14:sldId id="256"/>
            <p14:sldId id="265"/>
            <p14:sldId id="263"/>
            <p14:sldId id="271"/>
            <p14:sldId id="264"/>
            <p14:sldId id="266"/>
            <p14:sldId id="267"/>
            <p14:sldId id="268"/>
            <p14:sldId id="269"/>
          </p14:sldIdLst>
        </p14:section>
        <p14:section name="Default Section" id="{2BB00C91-549F-4945-9CEC-B4F072E2E3CC}">
          <p14:sldIdLst>
            <p14:sldId id="262"/>
          </p14:sldIdLst>
        </p14:section>
        <p14:section name="Untitled Section" id="{0B82F8FD-FF19-4A52-B2E4-0BCC81E811F5}">
          <p14:sldIdLst>
            <p14:sldId id="270"/>
            <p14:sldId id="272"/>
          </p14:sldIdLst>
        </p14:section>
      </p14:sectionLst>
    </p:ex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50" autoAdjust="0"/>
    <p:restoredTop sz="94660"/>
  </p:normalViewPr>
  <p:slideViewPr>
    <p:cSldViewPr snapToGrid="0">
      <p:cViewPr>
        <p:scale>
          <a:sx n="76" d="100"/>
          <a:sy n="76" d="100"/>
        </p:scale>
        <p:origin x="-294" y="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56144A-23E2-48B3-ABE1-5A6D3E3AE0C1}" type="datetimeFigureOut">
              <a:rPr lang="en-US" smtClean="0"/>
              <a:t>3/13/2019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C8847F-2B3E-49BB-BE23-0C53BDE37374}" type="slidenum">
              <a:rPr lang="en-US" smtClean="0"/>
              <a:t>‹#›</a:t>
            </a:fld>
            <a:endParaRPr lang="en-US" dirty="0"/>
          </a:p>
        </p:txBody>
      </p:sp>
    </p:spTree>
    <p:extLst>
      <p:ext uri="{BB962C8B-B14F-4D97-AF65-F5344CB8AC3E}">
        <p14:creationId xmlns:p14="http://schemas.microsoft.com/office/powerpoint/2010/main" val="35920761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C8847F-2B3E-49BB-BE23-0C53BDE37374}" type="slidenum">
              <a:rPr lang="en-US" smtClean="0"/>
              <a:t>1</a:t>
            </a:fld>
            <a:endParaRPr lang="en-US" dirty="0"/>
          </a:p>
        </p:txBody>
      </p:sp>
    </p:spTree>
    <p:extLst>
      <p:ext uri="{BB962C8B-B14F-4D97-AF65-F5344CB8AC3E}">
        <p14:creationId xmlns:p14="http://schemas.microsoft.com/office/powerpoint/2010/main" val="1456818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dirty="0" smtClean="0">
                <a:latin typeface="Times New Roman" panose="02020603050405020304" pitchFamily="18" charset="0"/>
                <a:cs typeface="Times New Roman" panose="02020603050405020304" pitchFamily="18" charset="0"/>
              </a:rPr>
              <a:t> The success  of psychological bond can be realized during playing or shopping , moreover the mission was aimed at subduing the family unity .</a:t>
            </a:r>
            <a:endParaRPr lang="en-US" dirty="0"/>
          </a:p>
        </p:txBody>
      </p:sp>
      <p:sp>
        <p:nvSpPr>
          <p:cNvPr id="4" name="Slide Number Placeholder 3"/>
          <p:cNvSpPr>
            <a:spLocks noGrp="1"/>
          </p:cNvSpPr>
          <p:nvPr>
            <p:ph type="sldNum" sz="quarter" idx="10"/>
          </p:nvPr>
        </p:nvSpPr>
        <p:spPr/>
        <p:txBody>
          <a:bodyPr/>
          <a:lstStyle/>
          <a:p>
            <a:fld id="{0AC8847F-2B3E-49BB-BE23-0C53BDE37374}" type="slidenum">
              <a:rPr lang="en-US" smtClean="0"/>
              <a:t>2</a:t>
            </a:fld>
            <a:endParaRPr lang="en-US" dirty="0"/>
          </a:p>
        </p:txBody>
      </p:sp>
    </p:spTree>
    <p:extLst>
      <p:ext uri="{BB962C8B-B14F-4D97-AF65-F5344CB8AC3E}">
        <p14:creationId xmlns:p14="http://schemas.microsoft.com/office/powerpoint/2010/main" val="1907549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Company market was strong foundation in the 1990s  .</a:t>
            </a:r>
          </a:p>
          <a:p>
            <a:endParaRPr lang="en-US" dirty="0"/>
          </a:p>
        </p:txBody>
      </p:sp>
      <p:sp>
        <p:nvSpPr>
          <p:cNvPr id="4" name="Slide Number Placeholder 3"/>
          <p:cNvSpPr>
            <a:spLocks noGrp="1"/>
          </p:cNvSpPr>
          <p:nvPr>
            <p:ph type="sldNum" sz="quarter" idx="10"/>
          </p:nvPr>
        </p:nvSpPr>
        <p:spPr/>
        <p:txBody>
          <a:bodyPr/>
          <a:lstStyle/>
          <a:p>
            <a:fld id="{0AC8847F-2B3E-49BB-BE23-0C53BDE37374}" type="slidenum">
              <a:rPr lang="en-US" smtClean="0"/>
              <a:t>4</a:t>
            </a:fld>
            <a:endParaRPr lang="en-US" dirty="0"/>
          </a:p>
        </p:txBody>
      </p:sp>
    </p:spTree>
    <p:extLst>
      <p:ext uri="{BB962C8B-B14F-4D97-AF65-F5344CB8AC3E}">
        <p14:creationId xmlns:p14="http://schemas.microsoft.com/office/powerpoint/2010/main" val="26623023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The services are provided based on retail to customers in all of their outlet in United States and other branches worldwide in order to enable easier service delivery to its massive customers .</a:t>
            </a:r>
          </a:p>
          <a:p>
            <a:endParaRPr lang="en-US" dirty="0"/>
          </a:p>
        </p:txBody>
      </p:sp>
      <p:sp>
        <p:nvSpPr>
          <p:cNvPr id="4" name="Slide Number Placeholder 3"/>
          <p:cNvSpPr>
            <a:spLocks noGrp="1"/>
          </p:cNvSpPr>
          <p:nvPr>
            <p:ph type="sldNum" sz="quarter" idx="10"/>
          </p:nvPr>
        </p:nvSpPr>
        <p:spPr/>
        <p:txBody>
          <a:bodyPr/>
          <a:lstStyle/>
          <a:p>
            <a:fld id="{0AC8847F-2B3E-49BB-BE23-0C53BDE37374}" type="slidenum">
              <a:rPr lang="en-US" smtClean="0"/>
              <a:t>5</a:t>
            </a:fld>
            <a:endParaRPr lang="en-US" dirty="0"/>
          </a:p>
        </p:txBody>
      </p:sp>
    </p:spTree>
    <p:extLst>
      <p:ext uri="{BB962C8B-B14F-4D97-AF65-F5344CB8AC3E}">
        <p14:creationId xmlns:p14="http://schemas.microsoft.com/office/powerpoint/2010/main" val="3529857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Marketing brand is aimed at service delivery hence the incorporation of the other  3Ps  in order to accomplish the 7Ps of marketing of the company .</a:t>
            </a:r>
          </a:p>
        </p:txBody>
      </p:sp>
      <p:sp>
        <p:nvSpPr>
          <p:cNvPr id="4" name="Slide Number Placeholder 3"/>
          <p:cNvSpPr>
            <a:spLocks noGrp="1"/>
          </p:cNvSpPr>
          <p:nvPr>
            <p:ph type="sldNum" sz="quarter" idx="10"/>
          </p:nvPr>
        </p:nvSpPr>
        <p:spPr/>
        <p:txBody>
          <a:bodyPr/>
          <a:lstStyle/>
          <a:p>
            <a:fld id="{0AC8847F-2B3E-49BB-BE23-0C53BDE37374}" type="slidenum">
              <a:rPr lang="en-US" smtClean="0"/>
              <a:t>6</a:t>
            </a:fld>
            <a:endParaRPr lang="en-US" dirty="0"/>
          </a:p>
        </p:txBody>
      </p:sp>
    </p:spTree>
    <p:extLst>
      <p:ext uri="{BB962C8B-B14F-4D97-AF65-F5344CB8AC3E}">
        <p14:creationId xmlns:p14="http://schemas.microsoft.com/office/powerpoint/2010/main" val="81188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company as worked in hand with Amazon to increase its sale</a:t>
            </a:r>
          </a:p>
        </p:txBody>
      </p:sp>
      <p:sp>
        <p:nvSpPr>
          <p:cNvPr id="4" name="Slide Number Placeholder 3"/>
          <p:cNvSpPr>
            <a:spLocks noGrp="1"/>
          </p:cNvSpPr>
          <p:nvPr>
            <p:ph type="sldNum" sz="quarter" idx="10"/>
          </p:nvPr>
        </p:nvSpPr>
        <p:spPr/>
        <p:txBody>
          <a:bodyPr/>
          <a:lstStyle/>
          <a:p>
            <a:fld id="{0AC8847F-2B3E-49BB-BE23-0C53BDE37374}" type="slidenum">
              <a:rPr lang="en-US" smtClean="0"/>
              <a:t>10</a:t>
            </a:fld>
            <a:endParaRPr lang="en-US" dirty="0"/>
          </a:p>
        </p:txBody>
      </p:sp>
    </p:spTree>
    <p:extLst>
      <p:ext uri="{BB962C8B-B14F-4D97-AF65-F5344CB8AC3E}">
        <p14:creationId xmlns:p14="http://schemas.microsoft.com/office/powerpoint/2010/main" val="1710394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12192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12192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965060" y="5052546"/>
            <a:ext cx="7516013"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2896E04-04B4-4AF3-A4AF-E3A73C866CF4}" type="datetime1">
              <a:rPr lang="en-US" smtClean="0"/>
              <a:t>3/13/2019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13C29FF-8B0B-4067-A71A-2823BE79DF31}" type="slidenum">
              <a:rPr lang="en-US" smtClean="0"/>
              <a:t>‹#›</a:t>
            </a:fld>
            <a:endParaRPr lang="en-US" dirty="0"/>
          </a:p>
        </p:txBody>
      </p:sp>
      <p:sp>
        <p:nvSpPr>
          <p:cNvPr id="2" name="Title 1"/>
          <p:cNvSpPr>
            <a:spLocks noGrp="1"/>
          </p:cNvSpPr>
          <p:nvPr>
            <p:ph type="ctrTitle"/>
          </p:nvPr>
        </p:nvSpPr>
        <p:spPr>
          <a:xfrm>
            <a:off x="1090109" y="3132290"/>
            <a:ext cx="9567135"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DF2227B-D0F4-4F3A-BC12-FF5EF42F748A}" type="datetime1">
              <a:rPr lang="en-US" smtClean="0"/>
              <a:t>3/13/2019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13C29FF-8B0B-4067-A71A-2823BE79DF31}" type="slidenum">
              <a:rPr lang="en-US" smtClean="0"/>
              <a:t>‹#›</a:t>
            </a:fld>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1524000" y="731520"/>
            <a:ext cx="853440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710927" y="2172648"/>
            <a:ext cx="7955555"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696584" y="4607511"/>
            <a:ext cx="7960659"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E97D0A-7176-47F2-8CD0-D82F1DE1F212}" type="datetime1">
              <a:rPr lang="en-US" smtClean="0"/>
              <a:t>3/13/2019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13C29FF-8B0B-4067-A71A-2823BE79DF31}" type="slidenum">
              <a:rPr lang="en-US" smtClean="0"/>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222AF81-9322-41BC-B813-52C32019DA23}" type="datetime1">
              <a:rPr lang="en-US" smtClean="0"/>
              <a:t>3/13/2019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13C29FF-8B0B-4067-A71A-2823BE79DF31}" type="slidenum">
              <a:rPr lang="en-US" smtClean="0"/>
              <a:t>‹#›</a:t>
            </a:fld>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523999" y="731519"/>
            <a:ext cx="4462272"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6193536" y="731520"/>
            <a:ext cx="4462272"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4000"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41929" y="1400327"/>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6403"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6193367" y="1399032"/>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5E5BFF5-E4AB-4AEC-BD21-8B40E14D759D}" type="datetime1">
              <a:rPr lang="en-US" smtClean="0"/>
              <a:t>3/13/2019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13C29FF-8B0B-4067-A71A-2823BE79DF31}" type="slidenum">
              <a:rPr lang="en-US" smtClean="0"/>
              <a:t>‹#›</a:t>
            </a:fld>
            <a:endParaRPr lang="en-US" dirty="0"/>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DB6C17B-462A-49EB-AF01-C13C3D8EA32B}" type="datetime1">
              <a:rPr lang="en-US" smtClean="0"/>
              <a:t>3/13/2019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13C29FF-8B0B-4067-A71A-2823BE79DF31}" type="slidenum">
              <a:rPr lang="en-US" smtClean="0"/>
              <a:t>‹#›</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245CF0-886A-4254-BA44-517FB9B04610}" type="datetime1">
              <a:rPr lang="en-US" smtClean="0"/>
              <a:t>3/13/2019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13C29FF-8B0B-4067-A71A-2823BE79DF31}" type="slidenum">
              <a:rPr lang="en-US" smtClean="0"/>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8794" y="2209801"/>
            <a:ext cx="4848113" cy="1258493"/>
          </a:xfrm>
          <a:effectLst/>
        </p:spPr>
        <p:txBody>
          <a:bodyPr anchor="b">
            <a:noAutofit/>
          </a:bodyPr>
          <a:lstStyle>
            <a:lvl1pPr marL="228600" indent="-228600" algn="l">
              <a:defRPr sz="28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6124688" y="731520"/>
            <a:ext cx="5356113"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34354" y="3497802"/>
            <a:ext cx="4518213"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27AE3A-277A-4F58-9D29-E8ED99EC0453}" type="datetime1">
              <a:rPr lang="en-US" smtClean="0"/>
              <a:t>3/13/2019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13C29FF-8B0B-4067-A71A-2823BE79DF31}" type="slidenum">
              <a:rPr lang="en-US" smtClean="0"/>
              <a:t>‹#›</a:t>
            </a:fld>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5966900" y="1143000"/>
            <a:ext cx="54864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70516" y="1010486"/>
            <a:ext cx="4925485"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C1F394-4488-4608-974C-B327D69304D4}" type="datetime1">
              <a:rPr lang="en-US" smtClean="0"/>
              <a:t>3/13/2019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13C29FF-8B0B-4067-A71A-2823BE79DF31}" type="slidenum">
              <a:rPr lang="en-US" smtClean="0"/>
              <a:t>‹#›</a:t>
            </a:fld>
            <a:endParaRPr lang="en-US" dirty="0"/>
          </a:p>
        </p:txBody>
      </p:sp>
      <p:sp>
        <p:nvSpPr>
          <p:cNvPr id="2" name="Title 1"/>
          <p:cNvSpPr>
            <a:spLocks noGrp="1"/>
          </p:cNvSpPr>
          <p:nvPr>
            <p:ph type="title"/>
          </p:nvPr>
        </p:nvSpPr>
        <p:spPr>
          <a:xfrm>
            <a:off x="969691" y="4464421"/>
            <a:ext cx="8511384" cy="1143000"/>
          </a:xfrm>
        </p:spPr>
        <p:txBody>
          <a:bodyPr anchor="b">
            <a:noAutofit/>
          </a:bodyPr>
          <a:lstStyle>
            <a:lvl1pPr algn="l">
              <a:defRPr sz="4600" b="1"/>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2540000" y="731519"/>
            <a:ext cx="85344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8EC226-ED36-496B-954E-5FFB7FAAADD4}" type="datetime1">
              <a:rPr lang="en-US" smtClean="0"/>
              <a:t>3/13/2019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13C29FF-8B0B-4067-A71A-2823BE79DF31}" type="slidenum">
              <a:rPr lang="en-US" smtClean="0"/>
              <a:t>‹#›</a:t>
            </a:fld>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8344" y="376518"/>
            <a:ext cx="27432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4432151" y="731520"/>
            <a:ext cx="6439049"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29A5A65-0B56-4218-A817-F19FF1B869B1}" type="datetime1">
              <a:rPr lang="en-US" smtClean="0"/>
              <a:t>3/13/2019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13C29FF-8B0B-4067-A71A-2823BE79DF31}" type="slidenum">
              <a:rPr lang="en-US" smtClean="0"/>
              <a:t>‹#›</a:t>
            </a:fld>
            <a:endParaRPr 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12192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12192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12192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2391053" y="4372168"/>
            <a:ext cx="8683348" cy="1143000"/>
          </a:xfrm>
          <a:prstGeom prst="rect">
            <a:avLst/>
          </a:prstGeom>
          <a:effectLst/>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524000" y="732260"/>
            <a:ext cx="8534400" cy="34747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229600" y="6172201"/>
            <a:ext cx="33528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6C17547A-1CF3-4652-BC1B-2DC78008916B}" type="datetime1">
              <a:rPr lang="en-US" smtClean="0"/>
              <a:t>3/13/2019</a:t>
            </a:fld>
            <a:endParaRPr lang="en-US" dirty="0"/>
          </a:p>
        </p:txBody>
      </p:sp>
      <p:sp>
        <p:nvSpPr>
          <p:cNvPr id="5" name="Footer Placeholder 4"/>
          <p:cNvSpPr>
            <a:spLocks noGrp="1"/>
          </p:cNvSpPr>
          <p:nvPr>
            <p:ph type="ftr" sz="quarter" idx="3"/>
          </p:nvPr>
        </p:nvSpPr>
        <p:spPr>
          <a:xfrm>
            <a:off x="609600" y="6172201"/>
            <a:ext cx="44704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5080000" y="6172201"/>
            <a:ext cx="24384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A13C29FF-8B0B-4067-A71A-2823BE79DF31}"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iming>
    <p:tnLst>
      <p:par>
        <p:cTn id="1" dur="indefinite" restart="never" nodeType="tmRoot"/>
      </p:par>
    </p:tnLst>
  </p:timing>
  <p:hf hdr="0" ftr="0"/>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mbaskool.com/marketing-mix/services/17558-toys-r-us.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54955" y="3011649"/>
            <a:ext cx="8825658" cy="1923606"/>
          </a:xfrm>
        </p:spPr>
        <p:txBody>
          <a:bodyPr>
            <a:normAutofit/>
          </a:bodyPr>
          <a:lstStyle/>
          <a:p>
            <a:pPr algn="ctr"/>
            <a:r>
              <a:rPr lang="en-US" i="1" cap="none" dirty="0" smtClean="0">
                <a:solidFill>
                  <a:srgbClr val="FFFF00"/>
                </a:solidFill>
                <a:effectLst>
                  <a:outerShdw blurRad="38100" dist="38100" dir="2700000" algn="tl">
                    <a:srgbClr val="000000">
                      <a:alpha val="43137"/>
                    </a:srgbClr>
                  </a:outerShdw>
                </a:effectLst>
              </a:rPr>
              <a:t>Toys “R” </a:t>
            </a:r>
            <a:r>
              <a:rPr lang="en-US" i="1" cap="none" dirty="0" smtClean="0">
                <a:solidFill>
                  <a:srgbClr val="FFFF00"/>
                </a:solidFill>
                <a:effectLst>
                  <a:outerShdw blurRad="38100" dist="38100" dir="2700000" algn="tl">
                    <a:srgbClr val="000000">
                      <a:alpha val="43137"/>
                    </a:srgbClr>
                  </a:outerShdw>
                </a:effectLst>
              </a:rPr>
              <a:t>Us</a:t>
            </a:r>
          </a:p>
          <a:p>
            <a:pPr algn="ctr"/>
            <a:r>
              <a:rPr lang="en-US" i="1" dirty="0" smtClean="0">
                <a:solidFill>
                  <a:srgbClr val="FFFF00"/>
                </a:solidFill>
                <a:effectLst>
                  <a:outerShdw blurRad="38100" dist="38100" dir="2700000" algn="tl">
                    <a:srgbClr val="000000">
                      <a:alpha val="43137"/>
                    </a:srgbClr>
                  </a:outerShdw>
                </a:effectLst>
              </a:rPr>
              <a:t>Presented by:</a:t>
            </a:r>
          </a:p>
          <a:p>
            <a:pPr algn="ctr"/>
            <a:r>
              <a:rPr lang="en-US" i="1" cap="none" dirty="0" smtClean="0">
                <a:solidFill>
                  <a:srgbClr val="FFFF00"/>
                </a:solidFill>
                <a:effectLst>
                  <a:outerShdw blurRad="38100" dist="38100" dir="2700000" algn="tl">
                    <a:srgbClr val="000000">
                      <a:alpha val="43137"/>
                    </a:srgbClr>
                  </a:outerShdw>
                </a:effectLst>
              </a:rPr>
              <a:t>Name</a:t>
            </a:r>
          </a:p>
          <a:p>
            <a:pPr algn="ctr"/>
            <a:r>
              <a:rPr lang="en-US" i="1" dirty="0" smtClean="0">
                <a:solidFill>
                  <a:srgbClr val="FFFF00"/>
                </a:solidFill>
                <a:effectLst>
                  <a:outerShdw blurRad="38100" dist="38100" dir="2700000" algn="tl">
                    <a:srgbClr val="000000">
                      <a:alpha val="43137"/>
                    </a:srgbClr>
                  </a:outerShdw>
                </a:effectLst>
              </a:rPr>
              <a:t>Institution </a:t>
            </a:r>
            <a:r>
              <a:rPr lang="en-US" i="1" cap="none" dirty="0" smtClean="0">
                <a:solidFill>
                  <a:srgbClr val="FFFF00"/>
                </a:solidFill>
                <a:effectLst>
                  <a:outerShdw blurRad="38100" dist="38100" dir="2700000" algn="tl">
                    <a:srgbClr val="000000">
                      <a:alpha val="43137"/>
                    </a:srgbClr>
                  </a:outerShdw>
                </a:effectLst>
              </a:rPr>
              <a:t> </a:t>
            </a:r>
            <a:endParaRPr lang="en-US" i="1" cap="none" dirty="0">
              <a:solidFill>
                <a:srgbClr val="FFFF00"/>
              </a:solidFill>
              <a:effectLst>
                <a:outerShdw blurRad="38100" dist="38100" dir="2700000" algn="tl">
                  <a:srgbClr val="000000">
                    <a:alpha val="43137"/>
                  </a:srgbClr>
                </a:outerShdw>
              </a:effectLst>
            </a:endParaRPr>
          </a:p>
        </p:txBody>
      </p:sp>
      <p:sp>
        <p:nvSpPr>
          <p:cNvPr id="2" name="Title 1"/>
          <p:cNvSpPr>
            <a:spLocks noGrp="1"/>
          </p:cNvSpPr>
          <p:nvPr>
            <p:ph type="ctrTitle"/>
          </p:nvPr>
        </p:nvSpPr>
        <p:spPr>
          <a:xfrm>
            <a:off x="1482126" y="1191236"/>
            <a:ext cx="8825658" cy="1191238"/>
          </a:xfrm>
        </p:spPr>
        <p:txBody>
          <a:bodyPr/>
          <a:lstStyle/>
          <a:p>
            <a:pPr algn="r"/>
            <a:r>
              <a:rPr lang="en-US" sz="5400"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7P’s MARKETING MIX</a:t>
            </a:r>
            <a:endParaRPr lang="en-US" sz="5400"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66902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9B3B375-2407-4DA5-89A8-E8959716A908}" type="datetime1">
              <a:rPr lang="en-US" smtClean="0"/>
              <a:t>3/13/2019</a:t>
            </a:fld>
            <a:endParaRPr lang="en-US" dirty="0"/>
          </a:p>
        </p:txBody>
      </p:sp>
      <p:sp>
        <p:nvSpPr>
          <p:cNvPr id="5" name="Slide Number Placeholder 4"/>
          <p:cNvSpPr>
            <a:spLocks noGrp="1"/>
          </p:cNvSpPr>
          <p:nvPr>
            <p:ph type="sldNum" sz="quarter" idx="12"/>
          </p:nvPr>
        </p:nvSpPr>
        <p:spPr/>
        <p:txBody>
          <a:bodyPr/>
          <a:lstStyle/>
          <a:p>
            <a:fld id="{A13C29FF-8B0B-4067-A71A-2823BE79DF31}" type="slidenum">
              <a:rPr lang="en-US" smtClean="0"/>
              <a:t>2</a:t>
            </a:fld>
            <a:endParaRPr lang="en-US" dirty="0"/>
          </a:p>
        </p:txBody>
      </p:sp>
      <p:sp>
        <p:nvSpPr>
          <p:cNvPr id="2" name="Title 1"/>
          <p:cNvSpPr>
            <a:spLocks noGrp="1"/>
          </p:cNvSpPr>
          <p:nvPr>
            <p:ph type="title"/>
          </p:nvPr>
        </p:nvSpPr>
        <p:spPr>
          <a:xfrm>
            <a:off x="646111" y="452718"/>
            <a:ext cx="9404723" cy="805631"/>
          </a:xfrm>
        </p:spPr>
        <p:txBody>
          <a:bodyPr/>
          <a:lstStyle/>
          <a:p>
            <a:pPr algn="r"/>
            <a:r>
              <a:rPr lang="en-US"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Introduction</a:t>
            </a:r>
            <a:endParaRPr lang="en-US"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1103312" y="1258350"/>
            <a:ext cx="8946541" cy="4990050"/>
          </a:xfrm>
        </p:spPr>
        <p:txBody>
          <a:bodyPr>
            <a:normAutofit fontScale="32500" lnSpcReduction="20000"/>
          </a:bodyPr>
          <a:lstStyle/>
          <a:p>
            <a:pPr>
              <a:lnSpc>
                <a:spcPct val="200000"/>
              </a:lnSpc>
              <a:buFont typeface="Wingdings" panose="05000000000000000000" pitchFamily="2" charset="2"/>
              <a:buChar char="Ø"/>
            </a:pPr>
            <a:r>
              <a:rPr lang="en-US" i="1" u="sng" dirty="0" smtClean="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Toys R Us </a:t>
            </a:r>
          </a:p>
          <a:p>
            <a:pPr lvl="1">
              <a:lnSpc>
                <a:spcPct val="220000"/>
              </a:lnSpc>
              <a:buFont typeface="Wingdings" panose="05000000000000000000" pitchFamily="2" charset="2"/>
              <a:buChar char="Ø"/>
            </a:pPr>
            <a:r>
              <a:rPr lang="en-US" sz="3700" dirty="0" smtClean="0">
                <a:latin typeface="Times New Roman" panose="02020603050405020304" pitchFamily="18" charset="0"/>
                <a:cs typeface="Times New Roman" panose="02020603050405020304" pitchFamily="18" charset="0"/>
              </a:rPr>
              <a:t>Started by Charles Lazarus.</a:t>
            </a:r>
          </a:p>
          <a:p>
            <a:pPr lvl="1">
              <a:lnSpc>
                <a:spcPct val="220000"/>
              </a:lnSpc>
              <a:buFont typeface="Wingdings" panose="05000000000000000000" pitchFamily="2" charset="2"/>
              <a:buChar char="Ø"/>
            </a:pPr>
            <a:r>
              <a:rPr lang="en-US" sz="3700" dirty="0" smtClean="0">
                <a:latin typeface="Times New Roman" panose="02020603050405020304" pitchFamily="18" charset="0"/>
                <a:cs typeface="Times New Roman" panose="02020603050405020304" pitchFamily="18" charset="0"/>
              </a:rPr>
              <a:t>Headquarters located in Wayne. </a:t>
            </a:r>
          </a:p>
          <a:p>
            <a:pPr lvl="1">
              <a:lnSpc>
                <a:spcPct val="220000"/>
              </a:lnSpc>
              <a:buFont typeface="Wingdings" panose="05000000000000000000" pitchFamily="2" charset="2"/>
              <a:buChar char="Ø"/>
            </a:pPr>
            <a:r>
              <a:rPr lang="en-US" sz="3700" dirty="0" smtClean="0">
                <a:latin typeface="Times New Roman" panose="02020603050405020304" pitchFamily="18" charset="0"/>
                <a:cs typeface="Times New Roman" panose="02020603050405020304" pitchFamily="18" charset="0"/>
              </a:rPr>
              <a:t>It aim was to capture the attention of children through toys worldwide and create a strong bond with their parents through provision of toys that parents take part in training of the children on how to operate .</a:t>
            </a:r>
          </a:p>
          <a:p>
            <a:pPr lvl="1">
              <a:lnSpc>
                <a:spcPct val="220000"/>
              </a:lnSpc>
              <a:buFont typeface="Wingdings" panose="05000000000000000000" pitchFamily="2" charset="2"/>
              <a:buChar char="Ø"/>
            </a:pPr>
            <a:r>
              <a:rPr lang="en-US" sz="3700" dirty="0" smtClean="0">
                <a:latin typeface="Times New Roman" panose="02020603050405020304" pitchFamily="18" charset="0"/>
                <a:cs typeface="Times New Roman" panose="02020603050405020304" pitchFamily="18" charset="0"/>
              </a:rPr>
              <a:t>The company has expanded with a lot of outlets in the United State and worldwide . </a:t>
            </a:r>
          </a:p>
          <a:p>
            <a:pPr lvl="1">
              <a:lnSpc>
                <a:spcPct val="220000"/>
              </a:lnSpc>
              <a:buFont typeface="Wingdings" panose="05000000000000000000" pitchFamily="2" charset="2"/>
              <a:buChar char="Ø"/>
            </a:pPr>
            <a:r>
              <a:rPr lang="en-US" sz="3700" dirty="0" smtClean="0">
                <a:latin typeface="Times New Roman" panose="02020603050405020304" pitchFamily="18" charset="0"/>
                <a:cs typeface="Times New Roman" panose="02020603050405020304" pitchFamily="18" charset="0"/>
              </a:rPr>
              <a:t>Customer satisfaction is a key objective through provision of interaction space and freedom of expression based on their </a:t>
            </a:r>
          </a:p>
          <a:p>
            <a:pPr lvl="5">
              <a:lnSpc>
                <a:spcPct val="220000"/>
              </a:lnSpc>
              <a:buFont typeface="Wingdings" panose="05000000000000000000" pitchFamily="2" charset="2"/>
              <a:buChar char="Ø"/>
            </a:pPr>
            <a:r>
              <a:rPr lang="en-US" sz="3700" dirty="0" smtClean="0">
                <a:latin typeface="Times New Roman" panose="02020603050405020304" pitchFamily="18" charset="0"/>
                <a:cs typeface="Times New Roman" panose="02020603050405020304" pitchFamily="18" charset="0"/>
              </a:rPr>
              <a:t>Wants, </a:t>
            </a:r>
          </a:p>
          <a:p>
            <a:pPr lvl="5">
              <a:lnSpc>
                <a:spcPct val="220000"/>
              </a:lnSpc>
              <a:buFont typeface="Wingdings" panose="05000000000000000000" pitchFamily="2" charset="2"/>
              <a:buChar char="Ø"/>
            </a:pPr>
            <a:r>
              <a:rPr lang="en-US" sz="3700" dirty="0" smtClean="0">
                <a:latin typeface="Times New Roman" panose="02020603050405020304" pitchFamily="18" charset="0"/>
                <a:cs typeface="Times New Roman" panose="02020603050405020304" pitchFamily="18" charset="0"/>
              </a:rPr>
              <a:t>Value, </a:t>
            </a:r>
          </a:p>
          <a:p>
            <a:pPr lvl="5">
              <a:lnSpc>
                <a:spcPct val="220000"/>
              </a:lnSpc>
              <a:buFont typeface="Wingdings" panose="05000000000000000000" pitchFamily="2" charset="2"/>
              <a:buChar char="Ø"/>
            </a:pPr>
            <a:r>
              <a:rPr lang="en-US" sz="3700" dirty="0" smtClean="0">
                <a:latin typeface="Times New Roman" panose="02020603050405020304" pitchFamily="18" charset="0"/>
                <a:cs typeface="Times New Roman" panose="02020603050405020304" pitchFamily="18" charset="0"/>
              </a:rPr>
              <a:t>Grievances.</a:t>
            </a:r>
          </a:p>
          <a:p>
            <a:pPr lvl="1">
              <a:lnSpc>
                <a:spcPct val="220000"/>
              </a:lnSpc>
              <a:buFont typeface="Wingdings" panose="05000000000000000000" pitchFamily="2" charset="2"/>
              <a:buChar char="Ø"/>
            </a:pPr>
            <a:r>
              <a:rPr lang="en-US" sz="3700" dirty="0" smtClean="0">
                <a:latin typeface="Times New Roman" panose="02020603050405020304" pitchFamily="18" charset="0"/>
                <a:cs typeface="Times New Roman" panose="02020603050405020304" pitchFamily="18" charset="0"/>
              </a:rPr>
              <a:t>Customers are treated with a lot of dignity. </a:t>
            </a:r>
          </a:p>
        </p:txBody>
      </p:sp>
    </p:spTree>
    <p:extLst>
      <p:ext uri="{BB962C8B-B14F-4D97-AF65-F5344CB8AC3E}">
        <p14:creationId xmlns:p14="http://schemas.microsoft.com/office/powerpoint/2010/main" val="17704229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735C90-ACAF-41B4-8234-EAC00FF3CF19}" type="datetime1">
              <a:rPr lang="en-US" smtClean="0"/>
              <a:t>3/13/2019</a:t>
            </a:fld>
            <a:endParaRPr lang="en-US" dirty="0"/>
          </a:p>
        </p:txBody>
      </p:sp>
      <p:sp>
        <p:nvSpPr>
          <p:cNvPr id="5" name="Slide Number Placeholder 4"/>
          <p:cNvSpPr>
            <a:spLocks noGrp="1"/>
          </p:cNvSpPr>
          <p:nvPr>
            <p:ph type="sldNum" sz="quarter" idx="12"/>
          </p:nvPr>
        </p:nvSpPr>
        <p:spPr/>
        <p:txBody>
          <a:bodyPr/>
          <a:lstStyle/>
          <a:p>
            <a:fld id="{A13C29FF-8B0B-4067-A71A-2823BE79DF31}" type="slidenum">
              <a:rPr lang="en-US" smtClean="0"/>
              <a:t>3</a:t>
            </a:fld>
            <a:endParaRPr lang="en-US" dirty="0"/>
          </a:p>
        </p:txBody>
      </p:sp>
      <p:sp>
        <p:nvSpPr>
          <p:cNvPr id="4" name="Title 3"/>
          <p:cNvSpPr>
            <a:spLocks noGrp="1"/>
          </p:cNvSpPr>
          <p:nvPr>
            <p:ph type="title"/>
          </p:nvPr>
        </p:nvSpPr>
        <p:spPr>
          <a:xfrm>
            <a:off x="646111" y="452718"/>
            <a:ext cx="9404723" cy="814020"/>
          </a:xfrm>
        </p:spPr>
        <p:txBody>
          <a:bodyPr/>
          <a:lstStyle/>
          <a:p>
            <a:pPr algn="r"/>
            <a:r>
              <a:rPr lang="en-US" sz="4000" i="1" dirty="0" smtClean="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Price</a:t>
            </a:r>
            <a:endParaRPr lang="en-US" sz="4000" i="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1103312" y="1560352"/>
            <a:ext cx="8946541" cy="4688047"/>
          </a:xfrm>
        </p:spPr>
        <p:txBody>
          <a:bodyPr>
            <a:normAutofit fontScale="62500" lnSpcReduction="20000"/>
          </a:bodyPr>
          <a:lstStyle/>
          <a:p>
            <a:pPr>
              <a:lnSpc>
                <a:spcPct val="22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market competitors of the Toys R Us include:</a:t>
            </a:r>
          </a:p>
          <a:p>
            <a:pPr lvl="3">
              <a:lnSpc>
                <a:spcPct val="22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 Kay Bee toys which deals in toys </a:t>
            </a:r>
            <a:endParaRPr lang="en-US" dirty="0">
              <a:latin typeface="Times New Roman" panose="02020603050405020304" pitchFamily="18" charset="0"/>
              <a:cs typeface="Times New Roman" panose="02020603050405020304" pitchFamily="18" charset="0"/>
            </a:endParaRPr>
          </a:p>
          <a:p>
            <a:pPr lvl="3">
              <a:lnSpc>
                <a:spcPct val="22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Target which operates under the store business </a:t>
            </a:r>
          </a:p>
          <a:p>
            <a:pPr>
              <a:lnSpc>
                <a:spcPct val="22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It is second to Haley (the first store for toys in </a:t>
            </a:r>
            <a:r>
              <a:rPr lang="en-US" dirty="0">
                <a:latin typeface="Times New Roman" panose="02020603050405020304" pitchFamily="18" charset="0"/>
                <a:cs typeface="Times New Roman" panose="02020603050405020304" pitchFamily="18" charset="0"/>
              </a:rPr>
              <a:t>U</a:t>
            </a:r>
            <a:r>
              <a:rPr lang="en-US" dirty="0" smtClean="0">
                <a:latin typeface="Times New Roman" panose="02020603050405020304" pitchFamily="18" charset="0"/>
                <a:cs typeface="Times New Roman" panose="02020603050405020304" pitchFamily="18" charset="0"/>
              </a:rPr>
              <a:t>nited State)’</a:t>
            </a:r>
          </a:p>
          <a:p>
            <a:pPr>
              <a:lnSpc>
                <a:spcPct val="22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It has difficulty in pricing due to higher prices compared </a:t>
            </a:r>
            <a:r>
              <a:rPr lang="en-US" dirty="0">
                <a:latin typeface="Times New Roman" panose="02020603050405020304" pitchFamily="18" charset="0"/>
                <a:cs typeface="Times New Roman" panose="02020603050405020304" pitchFamily="18" charset="0"/>
              </a:rPr>
              <a:t>to the </a:t>
            </a:r>
            <a:r>
              <a:rPr lang="en-US" dirty="0" smtClean="0">
                <a:latin typeface="Times New Roman" panose="02020603050405020304" pitchFamily="18" charset="0"/>
                <a:cs typeface="Times New Roman" panose="02020603050405020304" pitchFamily="18" charset="0"/>
              </a:rPr>
              <a:t>lower retail </a:t>
            </a:r>
            <a:r>
              <a:rPr lang="en-US" dirty="0">
                <a:latin typeface="Times New Roman" panose="02020603050405020304" pitchFamily="18" charset="0"/>
                <a:cs typeface="Times New Roman" panose="02020603050405020304" pitchFamily="18" charset="0"/>
              </a:rPr>
              <a:t>cost </a:t>
            </a:r>
            <a:r>
              <a:rPr lang="en-US" dirty="0" smtClean="0">
                <a:latin typeface="Times New Roman" panose="02020603050405020304" pitchFamily="18" charset="0"/>
                <a:cs typeface="Times New Roman" panose="02020603050405020304" pitchFamily="18" charset="0"/>
              </a:rPr>
              <a:t>of its  market opponents.</a:t>
            </a:r>
          </a:p>
          <a:p>
            <a:pPr>
              <a:lnSpc>
                <a:spcPct val="22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Toys from different manufactures sell at a lower cost especially China offering the cheapest product although the quality of the toys are compromised . This creates a very competitive environment for the company in terms of prices in order to bridge the gap .</a:t>
            </a:r>
          </a:p>
          <a:p>
            <a:pPr>
              <a:lnSpc>
                <a:spcPct val="22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products targets the middle and higher class in the society due to higher prices subject to quality of their products .                                    </a:t>
            </a:r>
          </a:p>
        </p:txBody>
      </p:sp>
    </p:spTree>
    <p:extLst>
      <p:ext uri="{BB962C8B-B14F-4D97-AF65-F5344CB8AC3E}">
        <p14:creationId xmlns:p14="http://schemas.microsoft.com/office/powerpoint/2010/main" val="2659705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57EB507-D198-4E30-AEA5-EB4A4B12B86C}" type="datetime1">
              <a:rPr lang="en-US" smtClean="0"/>
              <a:t>3/13/2019</a:t>
            </a:fld>
            <a:endParaRPr lang="en-US" dirty="0"/>
          </a:p>
        </p:txBody>
      </p:sp>
      <p:sp>
        <p:nvSpPr>
          <p:cNvPr id="5" name="Slide Number Placeholder 4"/>
          <p:cNvSpPr>
            <a:spLocks noGrp="1"/>
          </p:cNvSpPr>
          <p:nvPr>
            <p:ph type="sldNum" sz="quarter" idx="12"/>
          </p:nvPr>
        </p:nvSpPr>
        <p:spPr/>
        <p:txBody>
          <a:bodyPr/>
          <a:lstStyle/>
          <a:p>
            <a:fld id="{A13C29FF-8B0B-4067-A71A-2823BE79DF31}" type="slidenum">
              <a:rPr lang="en-US" smtClean="0"/>
              <a:t>4</a:t>
            </a:fld>
            <a:endParaRPr lang="en-US" dirty="0"/>
          </a:p>
        </p:txBody>
      </p:sp>
      <p:sp>
        <p:nvSpPr>
          <p:cNvPr id="2" name="Title 1"/>
          <p:cNvSpPr>
            <a:spLocks noGrp="1"/>
          </p:cNvSpPr>
          <p:nvPr>
            <p:ph type="title"/>
          </p:nvPr>
        </p:nvSpPr>
        <p:spPr>
          <a:xfrm>
            <a:off x="646111" y="452718"/>
            <a:ext cx="9404723" cy="837067"/>
          </a:xfrm>
        </p:spPr>
        <p:txBody>
          <a:bodyPr/>
          <a:lstStyle/>
          <a:p>
            <a:pPr algn="r"/>
            <a:r>
              <a:rPr lang="en-US" dirty="0" smtClean="0"/>
              <a:t>CONT’</a:t>
            </a:r>
            <a:endParaRPr lang="en-US" dirty="0"/>
          </a:p>
        </p:txBody>
      </p:sp>
      <p:sp>
        <p:nvSpPr>
          <p:cNvPr id="3" name="Content Placeholder 2"/>
          <p:cNvSpPr>
            <a:spLocks noGrp="1"/>
          </p:cNvSpPr>
          <p:nvPr>
            <p:ph sz="quarter" idx="13"/>
          </p:nvPr>
        </p:nvSpPr>
        <p:spPr>
          <a:xfrm>
            <a:off x="1103312" y="1540042"/>
            <a:ext cx="8946541" cy="4708357"/>
          </a:xfrm>
        </p:spPr>
        <p:txBody>
          <a:bodyPr>
            <a:normAutofit/>
          </a:bodyPr>
          <a:lstStyle/>
          <a:p>
            <a:pPr>
              <a:lnSpc>
                <a:spcPct val="210000"/>
              </a:lnSpc>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The company uses the Walmart's approach of pricing, thus selling its products  massively to its wider market.</a:t>
            </a:r>
          </a:p>
          <a:p>
            <a:pPr>
              <a:lnSpc>
                <a:spcPct val="210000"/>
              </a:lnSpc>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Each day it decides on the product to become sold cheaply hence increasing the sale of the products.</a:t>
            </a:r>
          </a:p>
          <a:p>
            <a:pPr>
              <a:lnSpc>
                <a:spcPct val="210000"/>
              </a:lnSpc>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The company  poses a challenge on the cheap product each. </a:t>
            </a:r>
          </a:p>
          <a:p>
            <a:pPr lvl="2">
              <a:lnSpc>
                <a:spcPct val="21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Whoever finds lower price of the product in any of the competitors retail is refunded the amount used to buy the same product . </a:t>
            </a:r>
          </a:p>
          <a:p>
            <a:pPr>
              <a:lnSpc>
                <a:spcPct val="200000"/>
              </a:lnSpc>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68019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FE970B75-54C2-4976-9086-78FD985EF78C}" type="datetime1">
              <a:rPr lang="en-US" smtClean="0"/>
              <a:t>3/13/2019</a:t>
            </a:fld>
            <a:endParaRPr lang="en-US" dirty="0"/>
          </a:p>
        </p:txBody>
      </p:sp>
      <p:sp>
        <p:nvSpPr>
          <p:cNvPr id="5" name="Slide Number Placeholder 4"/>
          <p:cNvSpPr>
            <a:spLocks noGrp="1"/>
          </p:cNvSpPr>
          <p:nvPr>
            <p:ph type="sldNum" sz="quarter" idx="12"/>
          </p:nvPr>
        </p:nvSpPr>
        <p:spPr/>
        <p:txBody>
          <a:bodyPr/>
          <a:lstStyle/>
          <a:p>
            <a:fld id="{A13C29FF-8B0B-4067-A71A-2823BE79DF31}" type="slidenum">
              <a:rPr lang="en-US" smtClean="0"/>
              <a:t>5</a:t>
            </a:fld>
            <a:endParaRPr lang="en-US" dirty="0"/>
          </a:p>
        </p:txBody>
      </p:sp>
      <p:sp>
        <p:nvSpPr>
          <p:cNvPr id="2" name="Title 1"/>
          <p:cNvSpPr>
            <a:spLocks noGrp="1"/>
          </p:cNvSpPr>
          <p:nvPr>
            <p:ph type="title"/>
          </p:nvPr>
        </p:nvSpPr>
        <p:spPr>
          <a:xfrm>
            <a:off x="646111" y="452718"/>
            <a:ext cx="9404723" cy="805631"/>
          </a:xfrm>
        </p:spPr>
        <p:txBody>
          <a:bodyPr/>
          <a:lstStyle/>
          <a:p>
            <a:pPr algn="r"/>
            <a:r>
              <a:rPr lang="en-US" i="1" dirty="0" smtClean="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Product</a:t>
            </a:r>
            <a:endParaRPr lang="en-US" i="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1103312" y="1139868"/>
            <a:ext cx="8946541" cy="5718131"/>
          </a:xfrm>
        </p:spPr>
        <p:txBody>
          <a:bodyPr>
            <a:noAutofit/>
          </a:bodyPr>
          <a:lstStyle/>
          <a:p>
            <a:pPr>
              <a:lnSpc>
                <a:spcPct val="20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Toys R Us is among the largest company which deals in toys. </a:t>
            </a:r>
          </a:p>
          <a:p>
            <a:pPr>
              <a:lnSpc>
                <a:spcPct val="20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It outlets include Bible R Us and kids R Us. </a:t>
            </a:r>
          </a:p>
          <a:p>
            <a:pPr lvl="3">
              <a:lnSpc>
                <a:spcPct val="200000"/>
              </a:lnSpc>
              <a:buFont typeface="Wingdings" panose="05000000000000000000" pitchFamily="2" charset="2"/>
              <a:buChar char="Ø"/>
            </a:pPr>
            <a:r>
              <a:rPr lang="en-US" sz="1200" dirty="0" smtClean="0">
                <a:latin typeface="Times New Roman" panose="02020603050405020304" pitchFamily="18" charset="0"/>
                <a:cs typeface="Times New Roman" panose="02020603050405020304" pitchFamily="18" charset="0"/>
              </a:rPr>
              <a:t>Bible R Us focuses on the products for babies.</a:t>
            </a:r>
          </a:p>
          <a:p>
            <a:pPr lvl="3">
              <a:lnSpc>
                <a:spcPct val="200000"/>
              </a:lnSpc>
              <a:buFont typeface="Wingdings" panose="05000000000000000000" pitchFamily="2" charset="2"/>
              <a:buChar char="Ø"/>
            </a:pPr>
            <a:r>
              <a:rPr lang="en-US" sz="1200" dirty="0" smtClean="0">
                <a:latin typeface="Times New Roman" panose="02020603050405020304" pitchFamily="18" charset="0"/>
                <a:cs typeface="Times New Roman" panose="02020603050405020304" pitchFamily="18" charset="0"/>
              </a:rPr>
              <a:t>Kids R Us is based on the different ranges of clothing .</a:t>
            </a:r>
          </a:p>
          <a:p>
            <a:pPr>
              <a:lnSpc>
                <a:spcPct val="20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company narrows down on very small range of products not to loss its intended specialization  on children’s products .</a:t>
            </a:r>
          </a:p>
          <a:p>
            <a:pPr>
              <a:lnSpc>
                <a:spcPct val="20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It offers different types of toys: </a:t>
            </a:r>
          </a:p>
          <a:p>
            <a:pPr lvl="3">
              <a:lnSpc>
                <a:spcPct val="200000"/>
              </a:lnSpc>
              <a:buFont typeface="Wingdings" panose="05000000000000000000" pitchFamily="2" charset="2"/>
              <a:buChar char="Ø"/>
            </a:pPr>
            <a:r>
              <a:rPr lang="en-US" sz="1200" dirty="0" smtClean="0">
                <a:latin typeface="Times New Roman" panose="02020603050405020304" pitchFamily="18" charset="0"/>
                <a:cs typeface="Times New Roman" panose="02020603050405020304" pitchFamily="18" charset="0"/>
              </a:rPr>
              <a:t>learning toys </a:t>
            </a:r>
          </a:p>
          <a:p>
            <a:pPr lvl="3">
              <a:lnSpc>
                <a:spcPct val="200000"/>
              </a:lnSpc>
              <a:buFont typeface="Wingdings" panose="05000000000000000000" pitchFamily="2" charset="2"/>
              <a:buChar char="Ø"/>
            </a:pPr>
            <a:r>
              <a:rPr lang="en-US" sz="1200" dirty="0" smtClean="0">
                <a:latin typeface="Times New Roman" panose="02020603050405020304" pitchFamily="18" charset="0"/>
                <a:cs typeface="Times New Roman" panose="02020603050405020304" pitchFamily="18" charset="0"/>
              </a:rPr>
              <a:t>riding toys ,</a:t>
            </a:r>
          </a:p>
          <a:p>
            <a:pPr lvl="3">
              <a:lnSpc>
                <a:spcPct val="200000"/>
              </a:lnSpc>
              <a:buFont typeface="Wingdings" panose="05000000000000000000" pitchFamily="2" charset="2"/>
              <a:buChar char="Ø"/>
            </a:pPr>
            <a:r>
              <a:rPr lang="en-US" sz="1200" dirty="0" smtClean="0">
                <a:latin typeface="Times New Roman" panose="02020603050405020304" pitchFamily="18" charset="0"/>
                <a:cs typeface="Times New Roman" panose="02020603050405020304" pitchFamily="18" charset="0"/>
              </a:rPr>
              <a:t>electronic toys, </a:t>
            </a:r>
          </a:p>
          <a:p>
            <a:pPr lvl="3">
              <a:lnSpc>
                <a:spcPct val="200000"/>
              </a:lnSpc>
              <a:buFont typeface="Wingdings" panose="05000000000000000000" pitchFamily="2" charset="2"/>
              <a:buChar char="Ø"/>
            </a:pPr>
            <a:r>
              <a:rPr lang="en-US" sz="1200" dirty="0" smtClean="0">
                <a:latin typeface="Times New Roman" panose="02020603050405020304" pitchFamily="18" charset="0"/>
                <a:cs typeface="Times New Roman" panose="02020603050405020304" pitchFamily="18" charset="0"/>
              </a:rPr>
              <a:t>puzzles,</a:t>
            </a:r>
          </a:p>
          <a:p>
            <a:pPr lvl="3">
              <a:lnSpc>
                <a:spcPct val="200000"/>
              </a:lnSpc>
              <a:buFont typeface="Wingdings" panose="05000000000000000000" pitchFamily="2" charset="2"/>
              <a:buChar char="Ø"/>
            </a:pPr>
            <a:r>
              <a:rPr lang="en-US" sz="1200" dirty="0" smtClean="0">
                <a:latin typeface="Times New Roman" panose="02020603050405020304" pitchFamily="18" charset="0"/>
                <a:cs typeface="Times New Roman" panose="02020603050405020304" pitchFamily="18" charset="0"/>
              </a:rPr>
              <a:t>outdoor play set </a:t>
            </a:r>
          </a:p>
          <a:p>
            <a:pPr lvl="3">
              <a:lnSpc>
                <a:spcPct val="200000"/>
              </a:lnSpc>
              <a:buFont typeface="Wingdings" panose="05000000000000000000" pitchFamily="2" charset="2"/>
              <a:buChar char="Ø"/>
            </a:pPr>
            <a:r>
              <a:rPr lang="en-US" sz="1200" dirty="0" smtClean="0">
                <a:latin typeface="Times New Roman" panose="02020603050405020304" pitchFamily="18" charset="0"/>
                <a:cs typeface="Times New Roman" panose="02020603050405020304" pitchFamily="18" charset="0"/>
              </a:rPr>
              <a:t>children’s books .</a:t>
            </a:r>
          </a:p>
        </p:txBody>
      </p:sp>
    </p:spTree>
    <p:extLst>
      <p:ext uri="{BB962C8B-B14F-4D97-AF65-F5344CB8AC3E}">
        <p14:creationId xmlns:p14="http://schemas.microsoft.com/office/powerpoint/2010/main" val="6561213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02DE0E6-A1CF-4A47-A4C4-4B1B8F202266}" type="datetime1">
              <a:rPr lang="en-US" smtClean="0"/>
              <a:t>3/13/2019</a:t>
            </a:fld>
            <a:endParaRPr lang="en-US" dirty="0"/>
          </a:p>
        </p:txBody>
      </p:sp>
      <p:sp>
        <p:nvSpPr>
          <p:cNvPr id="5" name="Slide Number Placeholder 4"/>
          <p:cNvSpPr>
            <a:spLocks noGrp="1"/>
          </p:cNvSpPr>
          <p:nvPr>
            <p:ph type="sldNum" sz="quarter" idx="12"/>
          </p:nvPr>
        </p:nvSpPr>
        <p:spPr/>
        <p:txBody>
          <a:bodyPr/>
          <a:lstStyle/>
          <a:p>
            <a:fld id="{A13C29FF-8B0B-4067-A71A-2823BE79DF31}" type="slidenum">
              <a:rPr lang="en-US" smtClean="0"/>
              <a:t>6</a:t>
            </a:fld>
            <a:endParaRPr lang="en-US" dirty="0"/>
          </a:p>
        </p:txBody>
      </p:sp>
      <p:sp>
        <p:nvSpPr>
          <p:cNvPr id="2" name="Title 1"/>
          <p:cNvSpPr>
            <a:spLocks noGrp="1"/>
          </p:cNvSpPr>
          <p:nvPr>
            <p:ph type="title"/>
          </p:nvPr>
        </p:nvSpPr>
        <p:spPr>
          <a:xfrm>
            <a:off x="646111" y="452718"/>
            <a:ext cx="9404723" cy="872743"/>
          </a:xfrm>
        </p:spPr>
        <p:txBody>
          <a:bodyPr/>
          <a:lstStyle/>
          <a:p>
            <a:pPr algn="r"/>
            <a:r>
              <a:rPr lang="en-US" i="1" dirty="0" smtClean="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Promotion </a:t>
            </a:r>
            <a:endParaRPr lang="en-US" i="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1103312" y="1447802"/>
            <a:ext cx="8946541" cy="4800598"/>
          </a:xfrm>
        </p:spPr>
        <p:txBody>
          <a:bodyPr>
            <a:normAutofit fontScale="92500" lnSpcReduction="20000"/>
          </a:bodyPr>
          <a:lstStyle/>
          <a:p>
            <a:pPr>
              <a:lnSpc>
                <a:spcPct val="21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Marketing of the company is through various media platform to familiarize its brand  to its able customers .</a:t>
            </a:r>
          </a:p>
          <a:p>
            <a:pPr>
              <a:lnSpc>
                <a:spcPct val="21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Initially it did advertisement through the television through mimicking children playing hence drew the attention of the children towards the toys </a:t>
            </a:r>
          </a:p>
          <a:p>
            <a:pPr>
              <a:lnSpc>
                <a:spcPct val="21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Currently the marketing is done via the digital  media which has a large outreach.</a:t>
            </a:r>
          </a:p>
          <a:p>
            <a:pPr lvl="3">
              <a:lnSpc>
                <a:spcPct val="21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Targets the only platform users .</a:t>
            </a:r>
          </a:p>
          <a:p>
            <a:pPr lvl="3">
              <a:lnSpc>
                <a:spcPct val="21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audio plays important role in production of sweet sound that bring a sense of longing amongst the children thus develop interest in the toys </a:t>
            </a:r>
          </a:p>
        </p:txBody>
      </p:sp>
    </p:spTree>
    <p:extLst>
      <p:ext uri="{BB962C8B-B14F-4D97-AF65-F5344CB8AC3E}">
        <p14:creationId xmlns:p14="http://schemas.microsoft.com/office/powerpoint/2010/main" val="41856316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88DD21F-2FFA-4BC2-91D3-D4769E8869C6}" type="datetime1">
              <a:rPr lang="en-US" smtClean="0"/>
              <a:t>3/13/2019</a:t>
            </a:fld>
            <a:endParaRPr lang="en-US" dirty="0"/>
          </a:p>
        </p:txBody>
      </p:sp>
      <p:sp>
        <p:nvSpPr>
          <p:cNvPr id="5" name="Slide Number Placeholder 4"/>
          <p:cNvSpPr>
            <a:spLocks noGrp="1"/>
          </p:cNvSpPr>
          <p:nvPr>
            <p:ph type="sldNum" sz="quarter" idx="12"/>
          </p:nvPr>
        </p:nvSpPr>
        <p:spPr/>
        <p:txBody>
          <a:bodyPr/>
          <a:lstStyle/>
          <a:p>
            <a:fld id="{A13C29FF-8B0B-4067-A71A-2823BE79DF31}" type="slidenum">
              <a:rPr lang="en-US" smtClean="0"/>
              <a:t>7</a:t>
            </a:fld>
            <a:endParaRPr lang="en-US" dirty="0"/>
          </a:p>
        </p:txBody>
      </p:sp>
      <p:sp>
        <p:nvSpPr>
          <p:cNvPr id="2" name="Title 1"/>
          <p:cNvSpPr>
            <a:spLocks noGrp="1"/>
          </p:cNvSpPr>
          <p:nvPr>
            <p:ph type="title"/>
          </p:nvPr>
        </p:nvSpPr>
        <p:spPr>
          <a:xfrm>
            <a:off x="646111" y="452718"/>
            <a:ext cx="9404723" cy="696574"/>
          </a:xfrm>
        </p:spPr>
        <p:txBody>
          <a:bodyPr/>
          <a:lstStyle/>
          <a:p>
            <a:pPr algn="r"/>
            <a:r>
              <a:rPr lang="en-US" i="1" dirty="0" smtClean="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Process</a:t>
            </a:r>
            <a:endParaRPr lang="en-US" sz="2000" i="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1103312" y="1447802"/>
            <a:ext cx="8946541" cy="4800598"/>
          </a:xfrm>
        </p:spPr>
        <p:txBody>
          <a:bodyPr>
            <a:normAutofit fontScale="70000" lnSpcReduction="20000"/>
          </a:bodyPr>
          <a:lstStyle/>
          <a:p>
            <a:pPr>
              <a:lnSpc>
                <a:spcPct val="220000"/>
              </a:lnSpc>
              <a:buFont typeface="Wingdings" panose="05000000000000000000" pitchFamily="2" charset="2"/>
              <a:buChar char="Ø"/>
            </a:pPr>
            <a:r>
              <a:rPr lang="en-US" dirty="0" smtClean="0">
                <a:latin typeface="Times New Roman" pitchFamily="18" charset="0"/>
                <a:cs typeface="Times New Roman" pitchFamily="18" charset="0"/>
              </a:rPr>
              <a:t>The company uses the experience from the clients in terms of assortment and verifying the products offered to them. Thus, makes it easier to know the location of the toys and other products.</a:t>
            </a:r>
          </a:p>
          <a:p>
            <a:pPr>
              <a:lnSpc>
                <a:spcPct val="220000"/>
              </a:lnSpc>
              <a:buFont typeface="Wingdings" panose="05000000000000000000" pitchFamily="2" charset="2"/>
              <a:buChar char="Ø"/>
            </a:pPr>
            <a:r>
              <a:rPr lang="en-US" dirty="0" smtClean="0">
                <a:latin typeface="Times New Roman" pitchFamily="18" charset="0"/>
                <a:cs typeface="Times New Roman" pitchFamily="18" charset="0"/>
              </a:rPr>
              <a:t>Service staff play a significant role in the guidance of the customers and demonstration/showing  of the toys to be bought.</a:t>
            </a:r>
          </a:p>
          <a:p>
            <a:pPr>
              <a:lnSpc>
                <a:spcPct val="220000"/>
              </a:lnSpc>
              <a:buFont typeface="Wingdings" panose="05000000000000000000" pitchFamily="2" charset="2"/>
              <a:buChar char="Ø"/>
            </a:pPr>
            <a:r>
              <a:rPr lang="en-US" dirty="0" smtClean="0">
                <a:latin typeface="Times New Roman" pitchFamily="18" charset="0"/>
                <a:cs typeface="Times New Roman" pitchFamily="18" charset="0"/>
              </a:rPr>
              <a:t>After the final decision on the product , payments are made through debit cards , cash or through the credit cards.</a:t>
            </a:r>
          </a:p>
          <a:p>
            <a:pPr>
              <a:lnSpc>
                <a:spcPct val="220000"/>
              </a:lnSpc>
              <a:buFont typeface="Wingdings" panose="05000000000000000000" pitchFamily="2" charset="2"/>
              <a:buChar char="Ø"/>
            </a:pPr>
            <a:r>
              <a:rPr lang="en-US" dirty="0" smtClean="0">
                <a:latin typeface="Times New Roman" pitchFamily="18" charset="0"/>
                <a:cs typeface="Times New Roman" pitchFamily="18" charset="0"/>
              </a:rPr>
              <a:t>Warranty period is given to the customer that allow them to return the products within a given period of </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time in case of damages that are not physical.</a:t>
            </a:r>
          </a:p>
          <a:p>
            <a:pPr>
              <a:lnSpc>
                <a:spcPct val="220000"/>
              </a:lnSpc>
              <a:buFont typeface="Wingdings" panose="05000000000000000000" pitchFamily="2" charset="2"/>
              <a:buChar char="Ø"/>
            </a:pPr>
            <a:r>
              <a:rPr lang="en-US" dirty="0" smtClean="0">
                <a:latin typeface="Times New Roman" pitchFamily="18" charset="0"/>
                <a:cs typeface="Times New Roman" pitchFamily="18" charset="0"/>
              </a:rPr>
              <a:t>The company also provides proper training on the use of the products on sale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9859011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FB93CDE-4F9B-44DF-B826-B2FB8AA27413}" type="datetime1">
              <a:rPr lang="en-US" smtClean="0"/>
              <a:t>3/13/2019</a:t>
            </a:fld>
            <a:endParaRPr lang="en-US" dirty="0"/>
          </a:p>
        </p:txBody>
      </p:sp>
      <p:sp>
        <p:nvSpPr>
          <p:cNvPr id="5" name="Slide Number Placeholder 4"/>
          <p:cNvSpPr>
            <a:spLocks noGrp="1"/>
          </p:cNvSpPr>
          <p:nvPr>
            <p:ph type="sldNum" sz="quarter" idx="12"/>
          </p:nvPr>
        </p:nvSpPr>
        <p:spPr/>
        <p:txBody>
          <a:bodyPr/>
          <a:lstStyle/>
          <a:p>
            <a:fld id="{A13C29FF-8B0B-4067-A71A-2823BE79DF31}" type="slidenum">
              <a:rPr lang="en-US" smtClean="0"/>
              <a:t>8</a:t>
            </a:fld>
            <a:endParaRPr lang="en-US" dirty="0"/>
          </a:p>
        </p:txBody>
      </p:sp>
      <p:sp>
        <p:nvSpPr>
          <p:cNvPr id="2" name="Title 1"/>
          <p:cNvSpPr>
            <a:spLocks noGrp="1"/>
          </p:cNvSpPr>
          <p:nvPr>
            <p:ph type="title"/>
          </p:nvPr>
        </p:nvSpPr>
        <p:spPr>
          <a:xfrm>
            <a:off x="646111" y="452718"/>
            <a:ext cx="9404723" cy="830798"/>
          </a:xfrm>
        </p:spPr>
        <p:txBody>
          <a:bodyPr/>
          <a:lstStyle/>
          <a:p>
            <a:pPr algn="r"/>
            <a:r>
              <a:rPr lang="en-US" i="1" dirty="0" smtClean="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People</a:t>
            </a:r>
            <a:endParaRPr lang="en-US" i="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1103312" y="1644242"/>
            <a:ext cx="8946541" cy="4604157"/>
          </a:xfrm>
        </p:spPr>
        <p:txBody>
          <a:bodyPr>
            <a:normAutofit fontScale="70000" lnSpcReduction="20000"/>
          </a:bodyPr>
          <a:lstStyle/>
          <a:p>
            <a:pPr>
              <a:lnSpc>
                <a:spcPct val="22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Toys R Us has employed about 64000 people a  cross the globe. </a:t>
            </a:r>
          </a:p>
          <a:p>
            <a:pPr lvl="2">
              <a:lnSpc>
                <a:spcPct val="22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It has competent staff who are well skilled on the their areas of specialization .</a:t>
            </a:r>
          </a:p>
          <a:p>
            <a:pPr>
              <a:lnSpc>
                <a:spcPct val="22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staff are very welcoming and ready to offer assistance where necessary to the customers.</a:t>
            </a:r>
          </a:p>
          <a:p>
            <a:pPr lvl="2">
              <a:lnSpc>
                <a:spcPct val="22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Customers are treated with dignity .</a:t>
            </a:r>
          </a:p>
          <a:p>
            <a:pPr>
              <a:lnSpc>
                <a:spcPct val="22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staff are motivated through offers given on the products bought at an average of ten percent.</a:t>
            </a:r>
          </a:p>
          <a:p>
            <a:pPr>
              <a:lnSpc>
                <a:spcPct val="22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employees are allowed to invest into the company making them develop ownership of the business .</a:t>
            </a:r>
          </a:p>
          <a:p>
            <a:pPr>
              <a:lnSpc>
                <a:spcPct val="22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They also enjoy other offers such as the vocational trips and still paid during sick live .</a:t>
            </a:r>
          </a:p>
          <a:p>
            <a:pPr>
              <a:lnSpc>
                <a:spcPct val="200000"/>
              </a:lnSpc>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99463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5273AF-3C8E-4897-8D4B-611B6C6E451E}" type="datetime1">
              <a:rPr lang="en-US" smtClean="0"/>
              <a:t>3/13/2019</a:t>
            </a:fld>
            <a:endParaRPr lang="en-US" dirty="0"/>
          </a:p>
        </p:txBody>
      </p:sp>
      <p:sp>
        <p:nvSpPr>
          <p:cNvPr id="5" name="Slide Number Placeholder 4"/>
          <p:cNvSpPr>
            <a:spLocks noGrp="1"/>
          </p:cNvSpPr>
          <p:nvPr>
            <p:ph type="sldNum" sz="quarter" idx="12"/>
          </p:nvPr>
        </p:nvSpPr>
        <p:spPr/>
        <p:txBody>
          <a:bodyPr/>
          <a:lstStyle/>
          <a:p>
            <a:fld id="{A13C29FF-8B0B-4067-A71A-2823BE79DF31}" type="slidenum">
              <a:rPr lang="en-US" smtClean="0"/>
              <a:t>9</a:t>
            </a:fld>
            <a:endParaRPr lang="en-US" dirty="0"/>
          </a:p>
        </p:txBody>
      </p:sp>
      <p:sp>
        <p:nvSpPr>
          <p:cNvPr id="2" name="Title 1"/>
          <p:cNvSpPr>
            <a:spLocks noGrp="1"/>
          </p:cNvSpPr>
          <p:nvPr>
            <p:ph type="title"/>
          </p:nvPr>
        </p:nvSpPr>
        <p:spPr>
          <a:xfrm>
            <a:off x="646111" y="452718"/>
            <a:ext cx="9404723" cy="872743"/>
          </a:xfrm>
        </p:spPr>
        <p:txBody>
          <a:bodyPr/>
          <a:lstStyle/>
          <a:p>
            <a:pPr algn="r"/>
            <a:r>
              <a:rPr lang="en-US" sz="4000" i="1" dirty="0" smtClean="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Physical Evidence</a:t>
            </a:r>
            <a:endParaRPr lang="en-US" sz="4000" i="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1103312" y="1315234"/>
            <a:ext cx="8946541" cy="5148196"/>
          </a:xfrm>
        </p:spPr>
        <p:txBody>
          <a:bodyPr>
            <a:noAutofit/>
          </a:bodyPr>
          <a:lstStyle/>
          <a:p>
            <a:pPr>
              <a:lnSpc>
                <a:spcPct val="220000"/>
              </a:lnSpc>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The company has various stores in the world and customers are freely welcomed to make purchase of the products .</a:t>
            </a:r>
          </a:p>
          <a:p>
            <a:pPr>
              <a:lnSpc>
                <a:spcPct val="220000"/>
              </a:lnSpc>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The toys are of different selection, thus their physical appearance of is vital for the right choices to become made by the customers.</a:t>
            </a:r>
          </a:p>
          <a:p>
            <a:pPr>
              <a:lnSpc>
                <a:spcPct val="220000"/>
              </a:lnSpc>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Orientation of the outlets is as per age and  sex. It allows easier accessibility and location of the products .</a:t>
            </a:r>
          </a:p>
          <a:p>
            <a:pPr>
              <a:lnSpc>
                <a:spcPct val="220000"/>
              </a:lnSpc>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Color plays important role in the decoration of the stores.</a:t>
            </a:r>
          </a:p>
          <a:p>
            <a:pPr lvl="3">
              <a:lnSpc>
                <a:spcPct val="220000"/>
              </a:lnSpc>
              <a:buFont typeface="Wingdings" panose="05000000000000000000" pitchFamily="2" charset="2"/>
              <a:buChar char="Ø"/>
            </a:pPr>
            <a:r>
              <a:rPr lang="en-US" sz="1100" dirty="0" smtClean="0">
                <a:latin typeface="Times New Roman" panose="02020603050405020304" pitchFamily="18" charset="0"/>
                <a:cs typeface="Times New Roman" panose="02020603050405020304" pitchFamily="18" charset="0"/>
              </a:rPr>
              <a:t>It is based on the products .</a:t>
            </a:r>
          </a:p>
          <a:p>
            <a:pPr>
              <a:lnSpc>
                <a:spcPct val="220000"/>
              </a:lnSpc>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The surrounding of the outlets play a great role in facilitating the ambient conditions for the customers and the business.</a:t>
            </a:r>
          </a:p>
        </p:txBody>
      </p:sp>
    </p:spTree>
    <p:extLst>
      <p:ext uri="{BB962C8B-B14F-4D97-AF65-F5344CB8AC3E}">
        <p14:creationId xmlns:p14="http://schemas.microsoft.com/office/powerpoint/2010/main" val="40286122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E78952F-7AEC-4955-8B92-44EC7DD2F79B}" type="datetime1">
              <a:rPr lang="en-US" smtClean="0"/>
              <a:t>3/13/2019</a:t>
            </a:fld>
            <a:endParaRPr lang="en-US" dirty="0"/>
          </a:p>
        </p:txBody>
      </p:sp>
      <p:sp>
        <p:nvSpPr>
          <p:cNvPr id="5" name="Slide Number Placeholder 4"/>
          <p:cNvSpPr>
            <a:spLocks noGrp="1"/>
          </p:cNvSpPr>
          <p:nvPr>
            <p:ph type="sldNum" sz="quarter" idx="12"/>
          </p:nvPr>
        </p:nvSpPr>
        <p:spPr/>
        <p:txBody>
          <a:bodyPr/>
          <a:lstStyle/>
          <a:p>
            <a:fld id="{A13C29FF-8B0B-4067-A71A-2823BE79DF31}" type="slidenum">
              <a:rPr lang="en-US" smtClean="0"/>
              <a:t>10</a:t>
            </a:fld>
            <a:endParaRPr lang="en-US" dirty="0"/>
          </a:p>
        </p:txBody>
      </p:sp>
      <p:sp>
        <p:nvSpPr>
          <p:cNvPr id="2" name="Title 1"/>
          <p:cNvSpPr>
            <a:spLocks noGrp="1"/>
          </p:cNvSpPr>
          <p:nvPr>
            <p:ph type="title"/>
          </p:nvPr>
        </p:nvSpPr>
        <p:spPr>
          <a:xfrm>
            <a:off x="646111" y="452718"/>
            <a:ext cx="9404723" cy="931465"/>
          </a:xfrm>
        </p:spPr>
        <p:txBody>
          <a:bodyPr/>
          <a:lstStyle/>
          <a:p>
            <a:pPr algn="r"/>
            <a:r>
              <a:rPr lang="en-US" i="1" dirty="0" smtClean="0">
                <a:solidFill>
                  <a:srgbClr val="00B050"/>
                </a:solidFill>
                <a:latin typeface="Times New Roman" panose="02020603050405020304" pitchFamily="18" charset="0"/>
                <a:cs typeface="Times New Roman" panose="02020603050405020304" pitchFamily="18" charset="0"/>
              </a:rPr>
              <a:t>Place</a:t>
            </a:r>
            <a:endParaRPr lang="en-US" i="1" dirty="0">
              <a:solidFill>
                <a:srgbClr val="00B05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1103312" y="1275128"/>
            <a:ext cx="8946541" cy="4973272"/>
          </a:xfrm>
        </p:spPr>
        <p:txBody>
          <a:bodyPr>
            <a:normAutofit fontScale="85000" lnSpcReduction="20000"/>
          </a:bodyPr>
          <a:lstStyle/>
          <a:p>
            <a:pPr>
              <a:lnSpc>
                <a:spcPct val="20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company has about 1500 outlets worldwide.</a:t>
            </a:r>
          </a:p>
          <a:p>
            <a:pPr>
              <a:lnSpc>
                <a:spcPct val="20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Most of them are located in the </a:t>
            </a:r>
            <a:r>
              <a:rPr lang="en-US" dirty="0">
                <a:latin typeface="Times New Roman" panose="02020603050405020304" pitchFamily="18" charset="0"/>
                <a:cs typeface="Times New Roman" panose="02020603050405020304" pitchFamily="18" charset="0"/>
              </a:rPr>
              <a:t>U</a:t>
            </a:r>
            <a:r>
              <a:rPr lang="en-US" dirty="0" smtClean="0">
                <a:latin typeface="Times New Roman" panose="02020603050405020304" pitchFamily="18" charset="0"/>
                <a:cs typeface="Times New Roman" panose="02020603050405020304" pitchFamily="18" charset="0"/>
              </a:rPr>
              <a:t>nited State. </a:t>
            </a:r>
          </a:p>
          <a:p>
            <a:pPr lvl="4">
              <a:lnSpc>
                <a:spcPct val="20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Times Square is the biggest outlet of the company .</a:t>
            </a:r>
          </a:p>
          <a:p>
            <a:pPr>
              <a:lnSpc>
                <a:spcPct val="20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It operates in almost 35 African countries; Europe, Oceania, North America, and Asia. </a:t>
            </a:r>
            <a:endParaRPr lang="en-US" dirty="0">
              <a:latin typeface="Times New Roman" panose="02020603050405020304" pitchFamily="18" charset="0"/>
              <a:cs typeface="Times New Roman" panose="02020603050405020304" pitchFamily="18" charset="0"/>
            </a:endParaRPr>
          </a:p>
          <a:p>
            <a:pPr lvl="4">
              <a:lnSpc>
                <a:spcPct val="20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Some of the outlets are licensed while others are optioned for franchisees in their operations.</a:t>
            </a:r>
          </a:p>
          <a:p>
            <a:pPr>
              <a:lnSpc>
                <a:spcPct val="200000"/>
              </a:lnSpc>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The company contain different products for all children from all age groups and this makes it the preferred store most of the people .</a:t>
            </a:r>
          </a:p>
          <a:p>
            <a:pPr>
              <a:lnSpc>
                <a:spcPct val="20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company bases its growth through the customers  feedback; largely depend on the end-users’ taste.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7945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5C38773-B97A-4811-B4FA-6B6721B74359}" type="datetime1">
              <a:rPr lang="en-US" smtClean="0"/>
              <a:t>3/13/2019</a:t>
            </a:fld>
            <a:endParaRPr lang="en-US" dirty="0"/>
          </a:p>
        </p:txBody>
      </p:sp>
      <p:sp>
        <p:nvSpPr>
          <p:cNvPr id="5" name="Slide Number Placeholder 4"/>
          <p:cNvSpPr>
            <a:spLocks noGrp="1"/>
          </p:cNvSpPr>
          <p:nvPr>
            <p:ph type="sldNum" sz="quarter" idx="12"/>
          </p:nvPr>
        </p:nvSpPr>
        <p:spPr/>
        <p:txBody>
          <a:bodyPr/>
          <a:lstStyle/>
          <a:p>
            <a:fld id="{A13C29FF-8B0B-4067-A71A-2823BE79DF31}" type="slidenum">
              <a:rPr lang="en-US" smtClean="0"/>
              <a:t>11</a:t>
            </a:fld>
            <a:endParaRPr lang="en-US" dirty="0"/>
          </a:p>
        </p:txBody>
      </p:sp>
      <p:sp>
        <p:nvSpPr>
          <p:cNvPr id="2" name="Title 1"/>
          <p:cNvSpPr>
            <a:spLocks noGrp="1"/>
          </p:cNvSpPr>
          <p:nvPr>
            <p:ph type="title"/>
          </p:nvPr>
        </p:nvSpPr>
        <p:spPr>
          <a:xfrm>
            <a:off x="646111" y="452718"/>
            <a:ext cx="9404723" cy="923076"/>
          </a:xfrm>
        </p:spPr>
        <p:txBody>
          <a:bodyPr/>
          <a:lstStyle/>
          <a:p>
            <a:pPr algn="r"/>
            <a:r>
              <a:rPr lang="en-US" i="1" dirty="0" smtClean="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a:t>
            </a:r>
            <a:endParaRPr lang="en-US" i="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1103312" y="1610686"/>
            <a:ext cx="8946541" cy="4637713"/>
          </a:xfrm>
        </p:spPr>
        <p:txBody>
          <a:bodyPr>
            <a:normAutofit/>
          </a:bodyPr>
          <a:lstStyle/>
          <a:p>
            <a:pPr>
              <a:lnSpc>
                <a:spcPct val="200000"/>
              </a:lnSpc>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Sometimes the Babies R Us get combined with the Toys R Us in one building to allow easy shopping for the customers with children of varying ages.</a:t>
            </a:r>
          </a:p>
          <a:p>
            <a:pPr>
              <a:lnSpc>
                <a:spcPct val="200000"/>
              </a:lnSpc>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Company has many branches that enable customers to shop at their locality as opposed to shipment which cut the cost of purchasing the products .</a:t>
            </a:r>
          </a:p>
          <a:p>
            <a:pPr>
              <a:lnSpc>
                <a:spcPct val="200000"/>
              </a:lnSpc>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The several stores reduces the transportation cost to the customers and make inquiries easier in cases of physical consultation </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43014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0E831D4-5675-42A5-8F6F-C56E09F5F669}" type="datetime1">
              <a:rPr lang="en-US" smtClean="0"/>
              <a:t>3/13/2019</a:t>
            </a:fld>
            <a:endParaRPr lang="en-US" dirty="0"/>
          </a:p>
        </p:txBody>
      </p:sp>
      <p:sp>
        <p:nvSpPr>
          <p:cNvPr id="5" name="Slide Number Placeholder 4"/>
          <p:cNvSpPr>
            <a:spLocks noGrp="1"/>
          </p:cNvSpPr>
          <p:nvPr>
            <p:ph type="sldNum" sz="quarter" idx="12"/>
          </p:nvPr>
        </p:nvSpPr>
        <p:spPr/>
        <p:txBody>
          <a:bodyPr/>
          <a:lstStyle/>
          <a:p>
            <a:fld id="{A13C29FF-8B0B-4067-A71A-2823BE79DF31}" type="slidenum">
              <a:rPr lang="en-US" smtClean="0"/>
              <a:t>12</a:t>
            </a:fld>
            <a:endParaRPr lang="en-US" dirty="0"/>
          </a:p>
        </p:txBody>
      </p:sp>
      <p:sp>
        <p:nvSpPr>
          <p:cNvPr id="2" name="Title 1"/>
          <p:cNvSpPr>
            <a:spLocks noGrp="1"/>
          </p:cNvSpPr>
          <p:nvPr>
            <p:ph type="title"/>
          </p:nvPr>
        </p:nvSpPr>
        <p:spPr>
          <a:xfrm>
            <a:off x="646111" y="452718"/>
            <a:ext cx="9404723" cy="931465"/>
          </a:xfrm>
        </p:spPr>
        <p:txBody>
          <a:bodyPr/>
          <a:lstStyle/>
          <a:p>
            <a:pPr algn="r"/>
            <a:r>
              <a:rPr lang="en-US" i="1" dirty="0" smtClean="0">
                <a:solidFill>
                  <a:srgbClr val="00B050"/>
                </a:solidFill>
                <a:effectLst>
                  <a:outerShdw blurRad="38100" dist="38100" dir="2700000" algn="tl">
                    <a:srgbClr val="000000">
                      <a:alpha val="43137"/>
                    </a:srgbClr>
                  </a:outerShdw>
                </a:effectLst>
              </a:rPr>
              <a:t>References </a:t>
            </a:r>
            <a:endParaRPr lang="en-US" i="1" dirty="0">
              <a:solidFill>
                <a:srgbClr val="00B050"/>
              </a:solidFill>
              <a:effectLst>
                <a:outerShdw blurRad="38100" dist="38100" dir="2700000" algn="tl">
                  <a:srgbClr val="000000">
                    <a:alpha val="43137"/>
                  </a:srgbClr>
                </a:outerShdw>
              </a:effectLst>
            </a:endParaRPr>
          </a:p>
        </p:txBody>
      </p:sp>
      <p:sp>
        <p:nvSpPr>
          <p:cNvPr id="3" name="Content Placeholder 2"/>
          <p:cNvSpPr>
            <a:spLocks noGrp="1"/>
          </p:cNvSpPr>
          <p:nvPr>
            <p:ph sz="quarter" idx="13"/>
          </p:nvPr>
        </p:nvSpPr>
        <p:spPr>
          <a:xfrm>
            <a:off x="1103312" y="1602298"/>
            <a:ext cx="8946541" cy="4646102"/>
          </a:xfrm>
        </p:spPr>
        <p:txBody>
          <a:bodyPr/>
          <a:lstStyle/>
          <a:p>
            <a:pPr>
              <a:lnSpc>
                <a:spcPct val="200000"/>
              </a:lnSpc>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MBA School. Toys R Us Marketing Mix (4Ps) Strategy. Retrieved on March 13, 2019. </a:t>
            </a:r>
            <a:r>
              <a:rPr lang="en-US" dirty="0">
                <a:latin typeface="Times New Roman" panose="02020603050405020304" pitchFamily="18" charset="0"/>
                <a:cs typeface="Times New Roman" panose="02020603050405020304" pitchFamily="18" charset="0"/>
              </a:rPr>
              <a:t>F</a:t>
            </a:r>
            <a:r>
              <a:rPr lang="en-US" dirty="0" smtClean="0">
                <a:latin typeface="Times New Roman" panose="02020603050405020304" pitchFamily="18" charset="0"/>
                <a:cs typeface="Times New Roman" panose="02020603050405020304" pitchFamily="18" charset="0"/>
              </a:rPr>
              <a:t>rom, &lt;</a:t>
            </a:r>
            <a:r>
              <a:rPr lang="en-US" dirty="0" smtClean="0">
                <a:latin typeface="Times New Roman" panose="02020603050405020304" pitchFamily="18" charset="0"/>
                <a:cs typeface="Times New Roman" panose="02020603050405020304" pitchFamily="18" charset="0"/>
                <a:hlinkClick r:id="rId2"/>
              </a:rPr>
              <a:t>https</a:t>
            </a:r>
            <a:r>
              <a:rPr lang="en-US" dirty="0">
                <a:latin typeface="Times New Roman" panose="02020603050405020304" pitchFamily="18" charset="0"/>
                <a:cs typeface="Times New Roman" panose="02020603050405020304" pitchFamily="18" charset="0"/>
                <a:hlinkClick r:id="rId2"/>
              </a:rPr>
              <a:t>://</a:t>
            </a:r>
            <a:r>
              <a:rPr lang="en-US" dirty="0" smtClean="0">
                <a:latin typeface="Times New Roman" panose="02020603050405020304" pitchFamily="18" charset="0"/>
                <a:cs typeface="Times New Roman" panose="02020603050405020304" pitchFamily="18" charset="0"/>
                <a:hlinkClick r:id="rId2"/>
              </a:rPr>
              <a:t>www.mbaskool.com/marketing-mix/services/17558-toys-r-us.html</a:t>
            </a:r>
            <a:r>
              <a:rPr lang="en-US" dirty="0" smtClean="0">
                <a:latin typeface="Times New Roman" panose="02020603050405020304" pitchFamily="18" charset="0"/>
                <a:cs typeface="Times New Roman" panose="02020603050405020304" pitchFamily="18" charset="0"/>
              </a:rPr>
              <a:t>&gt;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9443135"/>
      </p:ext>
    </p:extLst>
  </p:cSld>
  <p:clrMapOvr>
    <a:masterClrMapping/>
  </p:clrMapOvr>
  <p:timing>
    <p:tnLst>
      <p:par>
        <p:cTn id="1" dur="indefinite" restart="never" nodeType="tmRoot"/>
      </p:par>
    </p:tnLst>
  </p:timing>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Slipstream</Template>
  <TotalTime>863</TotalTime>
  <Words>1170</Words>
  <Application>Microsoft Office PowerPoint</Application>
  <PresentationFormat>Custom</PresentationFormat>
  <Paragraphs>116</Paragraphs>
  <Slides>12</Slides>
  <Notes>6</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Slipstream</vt:lpstr>
      <vt:lpstr>The 7P’s MARKETING MIX</vt:lpstr>
      <vt:lpstr>Introduction</vt:lpstr>
      <vt:lpstr>Price</vt:lpstr>
      <vt:lpstr>CONT’</vt:lpstr>
      <vt:lpstr>Product</vt:lpstr>
      <vt:lpstr>Promotion </vt:lpstr>
      <vt:lpstr>Process</vt:lpstr>
      <vt:lpstr>People</vt:lpstr>
      <vt:lpstr>Physical Evidence</vt:lpstr>
      <vt:lpstr>Place</vt:lpstr>
      <vt:lpstr>CONT’</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4PS MARKETING MIX</dc:title>
  <cp:lastModifiedBy>Simon</cp:lastModifiedBy>
  <cp:revision>70</cp:revision>
  <dcterms:created xsi:type="dcterms:W3CDTF">2019-03-12T15:20:53Z</dcterms:created>
  <dcterms:modified xsi:type="dcterms:W3CDTF">2019-03-13T21:05:18Z</dcterms:modified>
</cp:coreProperties>
</file>